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74" r:id="rId2"/>
    <p:sldId id="283" r:id="rId3"/>
    <p:sldId id="284" r:id="rId4"/>
    <p:sldId id="278" r:id="rId5"/>
    <p:sldId id="271" r:id="rId6"/>
  </p:sldIdLst>
  <p:sldSz cx="12192000" cy="6858000"/>
  <p:notesSz cx="6805613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309B28CF-E82F-43F7-87FF-A050F4B477D3}">
          <p14:sldIdLst>
            <p14:sldId id="274"/>
          </p14:sldIdLst>
        </p14:section>
        <p14:section name="未命名的章節" id="{433BFA8C-B093-4A61-A586-38E2C27779A3}">
          <p14:sldIdLst>
            <p14:sldId id="283"/>
            <p14:sldId id="284"/>
            <p14:sldId id="278"/>
            <p14:sldId id="27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0" autoAdjust="0"/>
  </p:normalViewPr>
  <p:slideViewPr>
    <p:cSldViewPr snapToGrid="0">
      <p:cViewPr>
        <p:scale>
          <a:sx n="94" d="100"/>
          <a:sy n="94" d="100"/>
        </p:scale>
        <p:origin x="-366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9475A-48D0-4E9A-BF6B-59E9D4C6700B}" type="datetimeFigureOut">
              <a:rPr lang="zh-TW" altLang="en-US" smtClean="0"/>
              <a:t>2016/10/19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5B1DD-49C6-4722-9761-DC226814AD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371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168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096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784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0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47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5413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96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992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481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5531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610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BE90C-5576-48B9-9E62-F06A4F996AA3}" type="datetimeFigureOut">
              <a:rPr lang="zh-TW" altLang="en-US" smtClean="0"/>
              <a:t>2016/10/19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24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精卵</a:t>
            </a:r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捐贈停看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聽</a:t>
            </a:r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懶人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4634" y="1825625"/>
            <a:ext cx="10515600" cy="4351338"/>
          </a:xfrm>
        </p:spPr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 action="ppaction://hlinksldjump"/>
              </a:rPr>
              <a:t>捐贈條件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sldjump"/>
              </a:rPr>
              <a:t>捐贈風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sldjump"/>
              </a:rPr>
              <a:t>險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hlinkClick r:id="rId4" action="ppaction://hlinksldjump"/>
              </a:rPr>
              <a:t>精卵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4" action="ppaction://hlinksldjump"/>
              </a:rPr>
              <a:t>捐贈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  <a:hlinkClick r:id="rId4" action="ppaction://hlinksldjump"/>
              </a:rPr>
              <a:t>如何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4" action="ppaction://hlinksldjump"/>
              </a:rPr>
              <a:t>進行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5" action="ppaction://hlinksldjump"/>
              </a:rPr>
              <a:t>捐贈者權益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024" y="2150804"/>
            <a:ext cx="4065148" cy="324851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0572" y="3095897"/>
            <a:ext cx="2508069" cy="3762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87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681934" y="2007845"/>
            <a:ext cx="9925594" cy="4351338"/>
          </a:xfrm>
        </p:spPr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捐贈條件</a:t>
            </a:r>
          </a:p>
        </p:txBody>
      </p:sp>
      <p:sp>
        <p:nvSpPr>
          <p:cNvPr id="10" name="動作按鈕: 首頁 9">
            <a:hlinkClick r:id="" action="ppaction://hlinkshowjump?jump=firstslide" highlightClick="1"/>
          </p:cNvPr>
          <p:cNvSpPr/>
          <p:nvPr/>
        </p:nvSpPr>
        <p:spPr>
          <a:xfrm>
            <a:off x="11440494" y="6359183"/>
            <a:ext cx="351719" cy="31715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252845"/>
              </p:ext>
            </p:extLst>
          </p:nvPr>
        </p:nvGraphicFramePr>
        <p:xfrm>
          <a:off x="2412273" y="2213068"/>
          <a:ext cx="6749146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4573"/>
                <a:gridCol w="3374573"/>
              </a:tblGrid>
              <a:tr h="390793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3600" b="1" kern="1200" cap="none" spc="0" dirty="0" smtClean="0">
                          <a:ln w="9525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12700" dist="38100" dir="2700000" algn="tl" rotWithShape="0">
                              <a:schemeClr val="bg1">
                                <a:lumMod val="50000"/>
                              </a:schemeClr>
                            </a:outerShd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捐卵者</a:t>
                      </a:r>
                      <a:endParaRPr lang="zh-TW" altLang="en-US" sz="3600" b="1" kern="1200" cap="none" spc="0" dirty="0">
                        <a:ln w="9525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12700" dist="38100" dir="2700000" algn="tl" rotWithShape="0">
                            <a:schemeClr val="bg1">
                              <a:lumMod val="50000"/>
                            </a:schemeClr>
                          </a:outerShdw>
                        </a:effectLst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b="1" kern="1200" cap="none" spc="0" dirty="0" smtClean="0">
                          <a:ln w="9525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12700" dist="38100" dir="2700000" algn="tl" rotWithShape="0">
                              <a:schemeClr val="bg1">
                                <a:lumMod val="50000"/>
                              </a:schemeClr>
                            </a:outerShd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捐精者</a:t>
                      </a:r>
                      <a:endParaRPr lang="zh-TW" altLang="en-US" sz="3600" b="1" kern="1200" cap="none" spc="0" dirty="0">
                        <a:ln w="9525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12700" dist="38100" dir="2700000" algn="tl" rotWithShape="0">
                            <a:schemeClr val="bg1">
                              <a:lumMod val="50000"/>
                            </a:schemeClr>
                          </a:outerShdw>
                        </a:effectLst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33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1.20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歲以上，未滿</a:t>
                      </a: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40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歲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1.20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歲以上，未滿</a:t>
                      </a: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50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歲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19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未曾捐贈，或曾捐贈而未有活產且未有儲存。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未曾捐贈，或曾捐贈而未有活產且未有儲存。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19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經依規定實施檢查及評估結果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適合捐贈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經依規定實施檢查及評估結果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適合捐贈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85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4.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以無償方式捐贈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4.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以無償方式捐贈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endParaRPr lang="zh-TW" altLang="en-US" sz="1800" kern="1200" dirty="0">
                        <a:solidFill>
                          <a:schemeClr val="dk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2" name="圖片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495"/>
          <a:stretch/>
        </p:blipFill>
        <p:spPr>
          <a:xfrm>
            <a:off x="8554076" y="594057"/>
            <a:ext cx="1510778" cy="1559060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05"/>
          <a:stretch/>
        </p:blipFill>
        <p:spPr>
          <a:xfrm>
            <a:off x="1441732" y="564178"/>
            <a:ext cx="1941082" cy="154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95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838200" y="199657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捐贈風險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94" y="441072"/>
            <a:ext cx="987977" cy="160104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183" y="491162"/>
            <a:ext cx="1109577" cy="1550952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8303" y="4349023"/>
            <a:ext cx="2418234" cy="2366561"/>
          </a:xfrm>
          <a:prstGeom prst="rect">
            <a:avLst/>
          </a:prstGeom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018813"/>
              </p:ext>
            </p:extLst>
          </p:nvPr>
        </p:nvGraphicFramePr>
        <p:xfrm>
          <a:off x="2342596" y="1782178"/>
          <a:ext cx="7088777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9657"/>
                <a:gridCol w="3359120"/>
              </a:tblGrid>
              <a:tr h="432523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3600" b="1" cap="none" spc="0" dirty="0" smtClean="0">
                          <a:ln w="9525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12700" dist="38100" dir="2700000" algn="tl" rotWithShape="0">
                              <a:schemeClr val="bg1">
                                <a:lumMod val="50000"/>
                              </a:schemeClr>
                            </a:outerShd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捐卵者</a:t>
                      </a:r>
                      <a:endParaRPr lang="zh-TW" altLang="en-US" sz="3600" b="1" cap="none" spc="0" dirty="0">
                        <a:ln w="9525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12700" dist="38100" dir="2700000" algn="tl" rotWithShape="0">
                            <a:schemeClr val="bg1">
                              <a:lumMod val="50000"/>
                            </a:scheme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3600" b="1" kern="1200" cap="none" spc="0" dirty="0" smtClean="0">
                          <a:ln w="9525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12700" dist="38100" dir="2700000" algn="tl" rotWithShape="0">
                              <a:schemeClr val="bg1">
                                <a:lumMod val="50000"/>
                              </a:schemeClr>
                            </a:outerShd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捐精者</a:t>
                      </a:r>
                      <a:endParaRPr lang="zh-TW" altLang="en-US" sz="3600" b="1" kern="1200" cap="none" spc="0" dirty="0">
                        <a:ln w="9525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12700" dist="38100" dir="2700000" algn="tl" rotWithShape="0">
                            <a:schemeClr val="bg1">
                              <a:lumMod val="50000"/>
                            </a:schemeClr>
                          </a:outerShdw>
                        </a:effectLst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98107"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需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施打排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卵針劑和接受取卵手術，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可能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引起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藥物過敏反應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，以及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取卵手術與麻醉的風險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(1)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藥物過敏反應</a:t>
                      </a: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腹賬、噁心、嘔 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吐、心悸、小便減少，嚴重會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有腹水、呼吸困難等。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(2)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麻醉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風險</a:t>
                      </a: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心律不整、心臟停止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等，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麻醉導致死亡的發生率為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十萬分之一。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(3)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取卵手術風險</a:t>
                      </a: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出血、感染、泌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尿系統受損，及其他偶發之病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變。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只需取得約</a:t>
                      </a: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2~5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次的精液，且取精前不需使用藥物，故無因藥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物引起之風險。</a:t>
                      </a:r>
                      <a:endParaRPr lang="zh-TW" altLang="en-US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動作按鈕: 首頁 9">
            <a:hlinkClick r:id="" action="ppaction://hlinkshowjump?jump=firstslide" highlightClick="1"/>
          </p:cNvPr>
          <p:cNvSpPr/>
          <p:nvPr/>
        </p:nvSpPr>
        <p:spPr>
          <a:xfrm>
            <a:off x="486481" y="6137684"/>
            <a:ext cx="351719" cy="31715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196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1316192" y="173528"/>
            <a:ext cx="10515600" cy="102825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TW" altLang="en-US" sz="5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精卵捐贈</a:t>
            </a:r>
            <a:r>
              <a:rPr lang="zh-TW" altLang="zh-TW" sz="5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如何進行</a:t>
            </a:r>
            <a:endParaRPr lang="zh-TW" altLang="zh-TW" sz="5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702082" y="1144634"/>
            <a:ext cx="3352803" cy="4267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人工生殖機構填寫查核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申請表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向右箭號 11"/>
          <p:cNvSpPr/>
          <p:nvPr/>
        </p:nvSpPr>
        <p:spPr>
          <a:xfrm rot="5400000">
            <a:off x="6183629" y="1538696"/>
            <a:ext cx="317862" cy="478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4187188" y="1956164"/>
            <a:ext cx="4868093" cy="10101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主管機關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查核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女性年滿</a:t>
            </a: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20-40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歲，男性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年滿</a:t>
            </a: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20-50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歲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未曾捐贈，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或曾捐贈而未有活產且未有儲存</a:t>
            </a:r>
            <a:endParaRPr lang="en-US" altLang="zh-TW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" name="向右箭號 18"/>
          <p:cNvSpPr/>
          <p:nvPr/>
        </p:nvSpPr>
        <p:spPr>
          <a:xfrm rot="5400000">
            <a:off x="6194242" y="2929905"/>
            <a:ext cx="317862" cy="478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5181601" y="3363272"/>
            <a:ext cx="2419350" cy="14561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進行檢查及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評估包括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精神疾病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傳染性疾病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遺傳性疾病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其他重要疾病等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79313" y="3132131"/>
            <a:ext cx="3436944" cy="6794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誘導排卵療程 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每天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施打排卵針，超音波及回診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追蹤</a:t>
            </a:r>
            <a:endParaRPr lang="en-US" altLang="zh-TW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03113" y="4201901"/>
            <a:ext cx="2026158" cy="4854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醫生判定濾泡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成熟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90500" y="5028468"/>
            <a:ext cx="5431209" cy="17056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取卵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手術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利用陰道超音波輔助加上取卵針，抽取卵巢內的濾泡液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 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再於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顯微鏡下找出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卵子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施以全身麻醉</a:t>
            </a:r>
            <a:endParaRPr lang="en-US" altLang="zh-TW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可能產生副作用，如腹賬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、噁心、嘔吐、心悸、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小便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減少，嚴重會有腹水、呼吸困難，因手術及麻醉，也有可能產生相關副作用</a:t>
            </a:r>
            <a:endParaRPr lang="en-US" altLang="zh-TW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826137" y="3344222"/>
            <a:ext cx="1384663" cy="4267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精液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收集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8300084" y="4181118"/>
            <a:ext cx="3474721" cy="8611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血液檢測 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收集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完成後，先冷凍半年，進行抽血檢查，確定無特定傳染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疾病</a:t>
            </a:r>
            <a:endParaRPr lang="en-US" altLang="zh-TW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8309609" y="5428549"/>
            <a:ext cx="2795452" cy="4854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半年前冷凍精液方可使用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" name="向右箭號 29"/>
          <p:cNvSpPr/>
          <p:nvPr/>
        </p:nvSpPr>
        <p:spPr>
          <a:xfrm rot="10800000">
            <a:off x="4006213" y="3398367"/>
            <a:ext cx="739140" cy="3112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向右箭號 30"/>
          <p:cNvSpPr/>
          <p:nvPr/>
        </p:nvSpPr>
        <p:spPr>
          <a:xfrm>
            <a:off x="7719062" y="3374701"/>
            <a:ext cx="786763" cy="3112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向右箭號 31"/>
          <p:cNvSpPr/>
          <p:nvPr/>
        </p:nvSpPr>
        <p:spPr>
          <a:xfrm rot="5400000">
            <a:off x="1437726" y="3762393"/>
            <a:ext cx="317862" cy="478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向右箭號 32"/>
          <p:cNvSpPr/>
          <p:nvPr/>
        </p:nvSpPr>
        <p:spPr>
          <a:xfrm rot="5400000">
            <a:off x="9314088" y="3732175"/>
            <a:ext cx="317862" cy="478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向右箭號 33"/>
          <p:cNvSpPr/>
          <p:nvPr/>
        </p:nvSpPr>
        <p:spPr>
          <a:xfrm rot="5400000">
            <a:off x="1418675" y="4630050"/>
            <a:ext cx="317862" cy="478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向右箭號 34"/>
          <p:cNvSpPr/>
          <p:nvPr/>
        </p:nvSpPr>
        <p:spPr>
          <a:xfrm rot="5400000">
            <a:off x="9334225" y="4987348"/>
            <a:ext cx="317862" cy="478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動作按鈕: 首頁 38">
            <a:hlinkClick r:id="" action="ppaction://hlinkshowjump?jump=firstslide" highlightClick="1"/>
          </p:cNvPr>
          <p:cNvSpPr/>
          <p:nvPr/>
        </p:nvSpPr>
        <p:spPr>
          <a:xfrm>
            <a:off x="11440494" y="6359183"/>
            <a:ext cx="351719" cy="31715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862" y="1227424"/>
            <a:ext cx="2023445" cy="1429058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322" b="-484"/>
          <a:stretch/>
        </p:blipFill>
        <p:spPr>
          <a:xfrm>
            <a:off x="740228" y="1144633"/>
            <a:ext cx="2272938" cy="1650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41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99654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TW" altLang="zh-TW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捐贈</a:t>
            </a:r>
            <a:r>
              <a:rPr lang="zh-TW" altLang="zh-TW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者權益</a:t>
            </a:r>
            <a:endParaRPr lang="zh-TW" altLang="en-US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53586" y="1676497"/>
            <a:ext cx="11114486" cy="4724300"/>
          </a:xfrm>
        </p:spPr>
        <p:txBody>
          <a:bodyPr>
            <a:normAutofit/>
          </a:bodyPr>
          <a:lstStyle/>
          <a:p>
            <a:pPr marL="361950" indent="-361950">
              <a:lnSpc>
                <a:spcPts val="3000"/>
              </a:lnSpc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人工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生殖機構不得透露捐贈者及受術夫妻之私密性資料。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>
              <a:lnSpc>
                <a:spcPts val="3000"/>
              </a:lnSpc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不得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指定受贈對象，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並無償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方式捐贈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，但受術夫妻得委請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醫療機構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提供營養費或營養品予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捐贈人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indent="-541338">
              <a:lnSpc>
                <a:spcPts val="3000"/>
              </a:lnSpc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精子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捐贈：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得支予新臺幣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5,000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元整。若捐精者到院次數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多於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次得酌量增加，但總金額不得超過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8,000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元整。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7938">
              <a:lnSpc>
                <a:spcPts val="3000"/>
              </a:lnSpc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卵子捐贈：得支予新臺幣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萬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9,000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元整。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>
              <a:lnSpc>
                <a:spcPts val="3000"/>
              </a:lnSpc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所捐贈之精卵日後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不得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請求返還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，或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聲明保留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任何權利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建議捐贈者應該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在簽署同意書之前多做思考，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以防將來之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後悔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>
              <a:lnSpc>
                <a:spcPts val="3000"/>
              </a:lnSpc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捐出之精卵所產生之後代，法律地位完全與精卵捐贈者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無關，也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不享有任何權利，包括財產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之繼承。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>
              <a:buNone/>
            </a:pP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>
              <a:buNone/>
            </a:pP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>
              <a:buNone/>
            </a:pP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動作按鈕: 首頁 3">
            <a:hlinkClick r:id="" action="ppaction://hlinkshowjump?jump=firstslide" highlightClick="1"/>
          </p:cNvPr>
          <p:cNvSpPr/>
          <p:nvPr/>
        </p:nvSpPr>
        <p:spPr>
          <a:xfrm>
            <a:off x="11616353" y="6411434"/>
            <a:ext cx="351719" cy="31715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346" y="78386"/>
            <a:ext cx="1152116" cy="156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31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1212</TotalTime>
  <Words>623</Words>
  <Application>Microsoft Office PowerPoint</Application>
  <PresentationFormat>自訂</PresentationFormat>
  <Paragraphs>70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精卵捐贈停看聽懶人包</vt:lpstr>
      <vt:lpstr>捐贈條件</vt:lpstr>
      <vt:lpstr>捐贈風險</vt:lpstr>
      <vt:lpstr>精卵捐贈如何進行</vt:lpstr>
      <vt:lpstr>捐贈者權益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做人成功 如何有個寶貝</dc:title>
  <dc:creator>洪苑純@婦幼健康組</dc:creator>
  <cp:lastModifiedBy>fjup7p55dpc01</cp:lastModifiedBy>
  <cp:revision>121</cp:revision>
  <cp:lastPrinted>2016-09-21T05:15:40Z</cp:lastPrinted>
  <dcterms:created xsi:type="dcterms:W3CDTF">2016-09-09T02:33:04Z</dcterms:created>
  <dcterms:modified xsi:type="dcterms:W3CDTF">2016-10-19T07:39:07Z</dcterms:modified>
</cp:coreProperties>
</file>